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3" r:id="rId1"/>
  </p:sldMasterIdLst>
  <p:sldIdLst>
    <p:sldId id="256" r:id="rId2"/>
    <p:sldId id="257" r:id="rId3"/>
    <p:sldId id="258" r:id="rId4"/>
    <p:sldId id="259" r:id="rId5"/>
    <p:sldId id="263" r:id="rId6"/>
    <p:sldId id="265" r:id="rId7"/>
    <p:sldId id="266" r:id="rId8"/>
    <p:sldId id="260" r:id="rId9"/>
    <p:sldId id="267" r:id="rId10"/>
    <p:sldId id="261" r:id="rId11"/>
    <p:sldId id="262"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25" d="100"/>
          <a:sy n="125" d="100"/>
        </p:scale>
        <p:origin x="-19" y="-7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0563265-7D3C-426F-90BC-C1E8129DC35E}" type="datetimeFigureOut">
              <a:rPr lang="en-IN" smtClean="0"/>
              <a:t>23-04-2019</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1622517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0563265-7D3C-426F-90BC-C1E8129DC35E}" type="datetimeFigureOut">
              <a:rPr lang="en-IN" smtClean="0"/>
              <a:t>23-04-2019</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2083813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0563265-7D3C-426F-90BC-C1E8129DC35E}" type="datetimeFigureOut">
              <a:rPr lang="en-IN" smtClean="0"/>
              <a:t>23-04-2019</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18426064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0563265-7D3C-426F-90BC-C1E8129DC35E}" type="datetimeFigureOut">
              <a:rPr lang="en-IN" smtClean="0"/>
              <a:t>23-04-2019</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12316073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563265-7D3C-426F-90BC-C1E8129DC35E}" type="datetimeFigureOut">
              <a:rPr lang="en-IN" smtClean="0"/>
              <a:t>23-04-2019</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38766815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0563265-7D3C-426F-90BC-C1E8129DC35E}" type="datetimeFigureOut">
              <a:rPr lang="en-IN" smtClean="0"/>
              <a:t>23-04-2019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14067307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0563265-7D3C-426F-90BC-C1E8129DC35E}" type="datetimeFigureOut">
              <a:rPr lang="en-IN" smtClean="0"/>
              <a:t>23-04-2019</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20661426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0563265-7D3C-426F-90BC-C1E8129DC35E}" type="datetimeFigureOut">
              <a:rPr lang="en-IN" smtClean="0"/>
              <a:t>23-04-2019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38896451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0563265-7D3C-426F-90BC-C1E8129DC35E}" type="datetimeFigureOut">
              <a:rPr lang="en-IN" smtClean="0"/>
              <a:t>23-04-2019</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153373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563265-7D3C-426F-90BC-C1E8129DC35E}" type="datetimeFigureOut">
              <a:rPr lang="en-IN" smtClean="0"/>
              <a:t>23-04-2019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1164488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563265-7D3C-426F-90BC-C1E8129DC35E}" type="datetimeFigureOut">
              <a:rPr lang="en-IN" smtClean="0"/>
              <a:t>23-04-2019</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3996110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0563265-7D3C-426F-90BC-C1E8129DC35E}" type="datetimeFigureOut">
              <a:rPr lang="en-IN" smtClean="0"/>
              <a:t>23-04-2019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1639902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0563265-7D3C-426F-90BC-C1E8129DC35E}" type="datetimeFigureOut">
              <a:rPr lang="en-IN" smtClean="0"/>
              <a:t>23-04-2019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757193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0563265-7D3C-426F-90BC-C1E8129DC35E}" type="datetimeFigureOut">
              <a:rPr lang="en-IN" smtClean="0"/>
              <a:t>23-04-2019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12057589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563265-7D3C-426F-90BC-C1E8129DC35E}" type="datetimeFigureOut">
              <a:rPr lang="en-IN" smtClean="0"/>
              <a:t>23-04-2019</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1205556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0563265-7D3C-426F-90BC-C1E8129DC35E}" type="datetimeFigureOut">
              <a:rPr lang="en-IN" smtClean="0"/>
              <a:t>23-04-2019</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866101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0563265-7D3C-426F-90BC-C1E8129DC35E}" type="datetimeFigureOut">
              <a:rPr lang="en-IN" smtClean="0"/>
              <a:t>23-04-2019</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0944495-50DD-483E-9841-FAD2658479CD}" type="slidenum">
              <a:rPr lang="en-IN" smtClean="0"/>
              <a:t>‹#›</a:t>
            </a:fld>
            <a:endParaRPr lang="en-IN"/>
          </a:p>
        </p:txBody>
      </p:sp>
    </p:spTree>
    <p:extLst>
      <p:ext uri="{BB962C8B-B14F-4D97-AF65-F5344CB8AC3E}">
        <p14:creationId xmlns:p14="http://schemas.microsoft.com/office/powerpoint/2010/main" val="5036592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0563265-7D3C-426F-90BC-C1E8129DC35E}" type="datetimeFigureOut">
              <a:rPr lang="en-IN" smtClean="0"/>
              <a:t>23-04-2019</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90944495-50DD-483E-9841-FAD2658479CD}" type="slidenum">
              <a:rPr lang="en-IN" smtClean="0"/>
              <a:t>‹#›</a:t>
            </a:fld>
            <a:endParaRPr lang="en-IN"/>
          </a:p>
        </p:txBody>
      </p:sp>
    </p:spTree>
    <p:extLst>
      <p:ext uri="{BB962C8B-B14F-4D97-AF65-F5344CB8AC3E}">
        <p14:creationId xmlns:p14="http://schemas.microsoft.com/office/powerpoint/2010/main" val="75768082"/>
      </p:ext>
    </p:extLst>
  </p:cSld>
  <p:clrMap bg1="lt1" tx1="dk1" bg2="lt2" tx2="dk2" accent1="accent1" accent2="accent2" accent3="accent3" accent4="accent4" accent5="accent5" accent6="accent6" hlink="hlink" folHlink="folHlink"/>
  <p:sldLayoutIdLst>
    <p:sldLayoutId id="2147483894" r:id="rId1"/>
    <p:sldLayoutId id="2147483895" r:id="rId2"/>
    <p:sldLayoutId id="2147483896" r:id="rId3"/>
    <p:sldLayoutId id="2147483897" r:id="rId4"/>
    <p:sldLayoutId id="2147483898" r:id="rId5"/>
    <p:sldLayoutId id="2147483899" r:id="rId6"/>
    <p:sldLayoutId id="2147483900" r:id="rId7"/>
    <p:sldLayoutId id="2147483901" r:id="rId8"/>
    <p:sldLayoutId id="2147483902" r:id="rId9"/>
    <p:sldLayoutId id="2147483903" r:id="rId10"/>
    <p:sldLayoutId id="2147483904" r:id="rId11"/>
    <p:sldLayoutId id="2147483905" r:id="rId12"/>
    <p:sldLayoutId id="2147483906" r:id="rId13"/>
    <p:sldLayoutId id="2147483907" r:id="rId14"/>
    <p:sldLayoutId id="2147483908" r:id="rId15"/>
    <p:sldLayoutId id="2147483909" r:id="rId16"/>
    <p:sldLayoutId id="2147483910"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BD1D-DAF6-4264-86CC-BDFCCAE3E358}"/>
              </a:ext>
            </a:extLst>
          </p:cNvPr>
          <p:cNvSpPr>
            <a:spLocks noGrp="1"/>
          </p:cNvSpPr>
          <p:nvPr>
            <p:ph type="ctrTitle"/>
          </p:nvPr>
        </p:nvSpPr>
        <p:spPr>
          <a:xfrm>
            <a:off x="1776391" y="1589104"/>
            <a:ext cx="8477318" cy="1136340"/>
          </a:xfrm>
        </p:spPr>
        <p:txBody>
          <a:bodyPr>
            <a:normAutofit/>
          </a:bodyPr>
          <a:lstStyle/>
          <a:p>
            <a:pPr algn="ctr"/>
            <a:r>
              <a:rPr lang="en-US" dirty="0">
                <a:solidFill>
                  <a:schemeClr val="accent2"/>
                </a:solidFill>
              </a:rPr>
              <a:t>CAPSTONE PROJECT</a:t>
            </a:r>
            <a:endParaRPr lang="en-IN" dirty="0">
              <a:solidFill>
                <a:schemeClr val="accent2"/>
              </a:solidFill>
            </a:endParaRPr>
          </a:p>
        </p:txBody>
      </p:sp>
      <p:sp>
        <p:nvSpPr>
          <p:cNvPr id="6" name="TextBox 5">
            <a:extLst>
              <a:ext uri="{FF2B5EF4-FFF2-40B4-BE49-F238E27FC236}">
                <a16:creationId xmlns:a16="http://schemas.microsoft.com/office/drawing/2014/main" id="{710B07D9-A403-48ED-92ED-2DD37D9EAE0D}"/>
              </a:ext>
            </a:extLst>
          </p:cNvPr>
          <p:cNvSpPr txBox="1"/>
          <p:nvPr/>
        </p:nvSpPr>
        <p:spPr>
          <a:xfrm>
            <a:off x="6871317" y="4669654"/>
            <a:ext cx="4163627" cy="369332"/>
          </a:xfrm>
          <a:prstGeom prst="rect">
            <a:avLst/>
          </a:prstGeom>
          <a:noFill/>
        </p:spPr>
        <p:txBody>
          <a:bodyPr wrap="square" rtlCol="0">
            <a:spAutoFit/>
          </a:bodyPr>
          <a:lstStyle/>
          <a:p>
            <a:r>
              <a:rPr lang="en-US" dirty="0"/>
              <a:t>            </a:t>
            </a:r>
            <a:r>
              <a:rPr lang="en-US" dirty="0">
                <a:solidFill>
                  <a:srgbClr val="00B0F0"/>
                </a:solidFill>
              </a:rPr>
              <a:t>BY CHITRA AJAY KRISHNAN  </a:t>
            </a:r>
            <a:endParaRPr lang="en-IN" dirty="0">
              <a:solidFill>
                <a:srgbClr val="00B0F0"/>
              </a:solidFill>
            </a:endParaRPr>
          </a:p>
        </p:txBody>
      </p:sp>
    </p:spTree>
    <p:extLst>
      <p:ext uri="{BB962C8B-B14F-4D97-AF65-F5344CB8AC3E}">
        <p14:creationId xmlns:p14="http://schemas.microsoft.com/office/powerpoint/2010/main" val="3409600354"/>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7C2BE-D8E1-41A1-A0F7-1E06BD908236}"/>
              </a:ext>
            </a:extLst>
          </p:cNvPr>
          <p:cNvSpPr>
            <a:spLocks noGrp="1"/>
          </p:cNvSpPr>
          <p:nvPr>
            <p:ph type="title"/>
          </p:nvPr>
        </p:nvSpPr>
        <p:spPr/>
        <p:txBody>
          <a:bodyPr/>
          <a:lstStyle/>
          <a:p>
            <a:r>
              <a:rPr lang="en-US" dirty="0"/>
              <a:t>DISCUSSION</a:t>
            </a:r>
            <a:endParaRPr lang="en-IN" dirty="0"/>
          </a:p>
        </p:txBody>
      </p:sp>
      <p:sp>
        <p:nvSpPr>
          <p:cNvPr id="3" name="Content Placeholder 2">
            <a:extLst>
              <a:ext uri="{FF2B5EF4-FFF2-40B4-BE49-F238E27FC236}">
                <a16:creationId xmlns:a16="http://schemas.microsoft.com/office/drawing/2014/main" id="{2CDF6845-71F8-49CB-AA1D-6F7F2E66292C}"/>
              </a:ext>
            </a:extLst>
          </p:cNvPr>
          <p:cNvSpPr>
            <a:spLocks noGrp="1"/>
          </p:cNvSpPr>
          <p:nvPr>
            <p:ph idx="1"/>
          </p:nvPr>
        </p:nvSpPr>
        <p:spPr>
          <a:xfrm>
            <a:off x="1154954" y="3559946"/>
            <a:ext cx="10181830" cy="1615736"/>
          </a:xfrm>
        </p:spPr>
        <p:txBody>
          <a:bodyPr/>
          <a:lstStyle/>
          <a:p>
            <a:pPr marL="0" indent="0">
              <a:buNone/>
            </a:pPr>
            <a:r>
              <a:rPr lang="en-US" dirty="0"/>
              <a:t>With the given map just displayed, the tourist will have a fair idea which are the places of his interest closer to his stay and which, further. Depending on what he sees on the map, he can plan his trip for the day.</a:t>
            </a:r>
            <a:endParaRPr lang="en-IN" dirty="0"/>
          </a:p>
          <a:p>
            <a:pPr marL="0" indent="0">
              <a:buNone/>
            </a:pPr>
            <a:endParaRPr lang="en-IN" dirty="0"/>
          </a:p>
        </p:txBody>
      </p:sp>
    </p:spTree>
    <p:extLst>
      <p:ext uri="{BB962C8B-B14F-4D97-AF65-F5344CB8AC3E}">
        <p14:creationId xmlns:p14="http://schemas.microsoft.com/office/powerpoint/2010/main" val="1752882277"/>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2C91E-5DFA-4711-B9D4-E796F72F535B}"/>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1C06A562-E1B9-4123-AA7D-DC1E40CD2C19}"/>
              </a:ext>
            </a:extLst>
          </p:cNvPr>
          <p:cNvSpPr>
            <a:spLocks noGrp="1"/>
          </p:cNvSpPr>
          <p:nvPr>
            <p:ph idx="1"/>
          </p:nvPr>
        </p:nvSpPr>
        <p:spPr>
          <a:xfrm>
            <a:off x="870012" y="3284738"/>
            <a:ext cx="10351363" cy="3053918"/>
          </a:xfrm>
        </p:spPr>
        <p:txBody>
          <a:bodyPr/>
          <a:lstStyle/>
          <a:p>
            <a:pPr marL="0" indent="0">
              <a:buNone/>
            </a:pPr>
            <a:r>
              <a:rPr lang="en-IN" dirty="0"/>
              <a:t>		</a:t>
            </a:r>
            <a:r>
              <a:rPr lang="en-US" dirty="0"/>
              <a:t>In this way, Indian tourist staying at the Marrakech hotel would be in a position to plan his trip based on how far the Indian restaurants and museums are to his place of stay. Another feature that can be added on this code would be to generate a map with clustered group of Indian restaurants and Museums based on “ratings” rather than “distance”. This would give a color coded feature to the map and help the tourist in choosing only those places above a certain rating (or a list of color codes as would be in the map). That would narrow down the tourist to see only those places that other people have given better rating.</a:t>
            </a:r>
            <a:endParaRPr lang="en-IN" dirty="0"/>
          </a:p>
          <a:p>
            <a:endParaRPr lang="en-IN" dirty="0"/>
          </a:p>
        </p:txBody>
      </p:sp>
    </p:spTree>
    <p:extLst>
      <p:ext uri="{BB962C8B-B14F-4D97-AF65-F5344CB8AC3E}">
        <p14:creationId xmlns:p14="http://schemas.microsoft.com/office/powerpoint/2010/main" val="3081239158"/>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B5695-C801-4BBF-8124-98390B89F434}"/>
              </a:ext>
            </a:extLst>
          </p:cNvPr>
          <p:cNvSpPr>
            <a:spLocks noGrp="1"/>
          </p:cNvSpPr>
          <p:nvPr>
            <p:ph type="title"/>
          </p:nvPr>
        </p:nvSpPr>
        <p:spPr>
          <a:xfrm>
            <a:off x="1311364" y="3219718"/>
            <a:ext cx="9569272" cy="2746076"/>
          </a:xfrm>
        </p:spPr>
        <p:txBody>
          <a:bodyPr/>
          <a:lstStyle/>
          <a:p>
            <a:pPr algn="ctr"/>
            <a:r>
              <a:rPr lang="en-US" sz="9600" dirty="0">
                <a:solidFill>
                  <a:schemeClr val="accent1"/>
                </a:solidFill>
              </a:rPr>
              <a:t>THANK YOU</a:t>
            </a:r>
            <a:endParaRPr lang="en-IN" sz="9600" dirty="0">
              <a:solidFill>
                <a:schemeClr val="accent1"/>
              </a:solidFill>
            </a:endParaRPr>
          </a:p>
        </p:txBody>
      </p:sp>
    </p:spTree>
    <p:extLst>
      <p:ext uri="{BB962C8B-B14F-4D97-AF65-F5344CB8AC3E}">
        <p14:creationId xmlns:p14="http://schemas.microsoft.com/office/powerpoint/2010/main" val="3227815057"/>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81C8B-F23D-4329-95F4-46A74E6DDB7E}"/>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E6A8716C-F3A1-45D3-AD22-C63477CD02BB}"/>
              </a:ext>
            </a:extLst>
          </p:cNvPr>
          <p:cNvSpPr>
            <a:spLocks noGrp="1"/>
          </p:cNvSpPr>
          <p:nvPr>
            <p:ph idx="1"/>
          </p:nvPr>
        </p:nvSpPr>
        <p:spPr>
          <a:xfrm>
            <a:off x="1154954" y="2603500"/>
            <a:ext cx="10439283" cy="4001486"/>
          </a:xfrm>
        </p:spPr>
        <p:txBody>
          <a:bodyPr>
            <a:normAutofit fontScale="92500"/>
          </a:bodyPr>
          <a:lstStyle/>
          <a:p>
            <a:pPr lvl="1">
              <a:buFont typeface="Wingdings" panose="05000000000000000000" pitchFamily="2" charset="2"/>
              <a:buChar char="v"/>
            </a:pPr>
            <a:r>
              <a:rPr lang="en-US" dirty="0"/>
              <a:t>Background</a:t>
            </a:r>
            <a:endParaRPr lang="en-IN" dirty="0"/>
          </a:p>
          <a:p>
            <a:pPr marL="0" indent="0">
              <a:buNone/>
            </a:pPr>
            <a:r>
              <a:rPr lang="en-US" dirty="0"/>
              <a:t>	New York is a city which attracts tourists from all over the world. Its very famous for its variety of museums. It also has many restaurants serving cuisines from all over the world.</a:t>
            </a:r>
            <a:endParaRPr lang="en-IN" dirty="0"/>
          </a:p>
          <a:p>
            <a:pPr lvl="1">
              <a:buFont typeface="Wingdings" panose="05000000000000000000" pitchFamily="2" charset="2"/>
              <a:buChar char="v"/>
            </a:pPr>
            <a:r>
              <a:rPr lang="en-US" dirty="0"/>
              <a:t>Problem</a:t>
            </a:r>
            <a:endParaRPr lang="en-IN" dirty="0"/>
          </a:p>
          <a:p>
            <a:pPr marL="0" indent="0">
              <a:buNone/>
            </a:pPr>
            <a:r>
              <a:rPr lang="en-US" dirty="0"/>
              <a:t>	Indians love to eat their native food wherever and whenever they travel abroad. An Indian Tourist visiting New York always has a problem looking for places that serve Indian Food. </a:t>
            </a:r>
            <a:endParaRPr lang="en-IN" dirty="0"/>
          </a:p>
          <a:p>
            <a:pPr lvl="1">
              <a:buFont typeface="Wingdings" panose="05000000000000000000" pitchFamily="2" charset="2"/>
              <a:buChar char="v"/>
            </a:pPr>
            <a:r>
              <a:rPr lang="en-US" dirty="0"/>
              <a:t>Interest</a:t>
            </a:r>
            <a:endParaRPr lang="en-IN" dirty="0"/>
          </a:p>
          <a:p>
            <a:pPr marL="0" indent="0">
              <a:buNone/>
            </a:pPr>
            <a:r>
              <a:rPr lang="en-US" dirty="0"/>
              <a:t>	In this project, the concerned stake holder is an Indian tourist who is staying at the Marrakech Hotel at New York. He/she is looking for Indian eateries nearby. He is also interested in knowing about the nearby Art/History Museums found close to the Hotel. So a map which shows him/her Indian restaurants and Art/History Museums close to his Hotel along with their rating and radial distance from the Hotel would help him plan his stay quite well</a:t>
            </a:r>
            <a:endParaRPr lang="en-IN" dirty="0"/>
          </a:p>
          <a:p>
            <a:endParaRPr lang="en-IN" dirty="0"/>
          </a:p>
        </p:txBody>
      </p:sp>
    </p:spTree>
    <p:extLst>
      <p:ext uri="{BB962C8B-B14F-4D97-AF65-F5344CB8AC3E}">
        <p14:creationId xmlns:p14="http://schemas.microsoft.com/office/powerpoint/2010/main" val="1681209618"/>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59AFD-7455-4BB7-BCC8-6226401E7BF1}"/>
              </a:ext>
            </a:extLst>
          </p:cNvPr>
          <p:cNvSpPr>
            <a:spLocks noGrp="1"/>
          </p:cNvSpPr>
          <p:nvPr>
            <p:ph type="title"/>
          </p:nvPr>
        </p:nvSpPr>
        <p:spPr>
          <a:xfrm>
            <a:off x="1090708" y="639192"/>
            <a:ext cx="8825659" cy="1041440"/>
          </a:xfrm>
        </p:spPr>
        <p:txBody>
          <a:bodyPr>
            <a:normAutofit fontScale="90000"/>
          </a:bodyPr>
          <a:lstStyle/>
          <a:p>
            <a:r>
              <a:rPr lang="en-US" b="1" dirty="0"/>
              <a:t>DATA SOURCING AND CLEANING</a:t>
            </a:r>
            <a:br>
              <a:rPr lang="en-IN" sz="2800" dirty="0"/>
            </a:br>
            <a:endParaRPr lang="en-IN" dirty="0"/>
          </a:p>
        </p:txBody>
      </p:sp>
      <p:sp>
        <p:nvSpPr>
          <p:cNvPr id="3" name="Content Placeholder 2">
            <a:extLst>
              <a:ext uri="{FF2B5EF4-FFF2-40B4-BE49-F238E27FC236}">
                <a16:creationId xmlns:a16="http://schemas.microsoft.com/office/drawing/2014/main" id="{62A6746B-F8B9-44E7-88DD-68E9A61B1C32}"/>
              </a:ext>
            </a:extLst>
          </p:cNvPr>
          <p:cNvSpPr>
            <a:spLocks noGrp="1"/>
          </p:cNvSpPr>
          <p:nvPr>
            <p:ph idx="1"/>
          </p:nvPr>
        </p:nvSpPr>
        <p:spPr>
          <a:xfrm>
            <a:off x="763480" y="2603499"/>
            <a:ext cx="10884023" cy="4116897"/>
          </a:xfrm>
        </p:spPr>
        <p:txBody>
          <a:bodyPr>
            <a:normAutofit/>
          </a:bodyPr>
          <a:lstStyle/>
          <a:p>
            <a:pPr marL="0" lvl="0" indent="0">
              <a:buNone/>
            </a:pPr>
            <a:r>
              <a:rPr lang="en-US" dirty="0"/>
              <a:t>For this project, the data needed would be sourced using FourSquare Application.</a:t>
            </a:r>
            <a:endParaRPr lang="en-IN" dirty="0"/>
          </a:p>
          <a:p>
            <a:pPr lvl="1">
              <a:buFont typeface="Wingdings" panose="05000000000000000000" pitchFamily="2" charset="2"/>
              <a:buChar char="q"/>
            </a:pPr>
            <a:r>
              <a:rPr lang="en-US" dirty="0"/>
              <a:t>Part A: A search query for “Indian restaurant” close to Marrakech Hotel would be punched in. The result would be a json file. The json file is then cleaned and structured into a pandas dataframe. Columns like restaurant name, id, latitude, longitude, address, radial distance are retained. The rest of information are filtered out. Then using each id of the different restaurants, their ratings are retrieved and appended into the original pandas dataframe (ny_dataframe_filtered).</a:t>
            </a:r>
          </a:p>
          <a:p>
            <a:pPr marL="457200" lvl="1" indent="0">
              <a:buNone/>
            </a:pPr>
            <a:endParaRPr lang="en-IN" dirty="0"/>
          </a:p>
          <a:p>
            <a:pPr lvl="1">
              <a:buFont typeface="Wingdings" panose="05000000000000000000" pitchFamily="2" charset="2"/>
              <a:buChar char="q"/>
            </a:pPr>
            <a:r>
              <a:rPr lang="en-US" dirty="0"/>
              <a:t>Part B: A search query for “Art/History Museums” close to Marrakech hotel would be punched in. The result would be a json file. The json file is then cleaned and structured into a pandas dataframe. Columns like restaurant name, id, latitude, longitude, address, radial distance are retained. The rest of information are filtered out. Then using each id of the different restaurants, their ratings are retrieved and appended into the original pandas dataframe ( nearby_venues_filtered).</a:t>
            </a:r>
            <a:endParaRPr lang="en-IN" dirty="0"/>
          </a:p>
          <a:p>
            <a:endParaRPr lang="en-IN" dirty="0"/>
          </a:p>
        </p:txBody>
      </p:sp>
    </p:spTree>
    <p:extLst>
      <p:ext uri="{BB962C8B-B14F-4D97-AF65-F5344CB8AC3E}">
        <p14:creationId xmlns:p14="http://schemas.microsoft.com/office/powerpoint/2010/main" val="961045000"/>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99384-86DC-4CFC-9537-1726DA736A63}"/>
              </a:ext>
            </a:extLst>
          </p:cNvPr>
          <p:cNvSpPr>
            <a:spLocks noGrp="1"/>
          </p:cNvSpPr>
          <p:nvPr>
            <p:ph type="title"/>
          </p:nvPr>
        </p:nvSpPr>
        <p:spPr/>
        <p:txBody>
          <a:bodyPr/>
          <a:lstStyle/>
          <a:p>
            <a:r>
              <a:rPr lang="en-US" dirty="0"/>
              <a:t>METHODOLOGY</a:t>
            </a:r>
            <a:endParaRPr lang="en-IN" dirty="0"/>
          </a:p>
        </p:txBody>
      </p:sp>
      <p:sp>
        <p:nvSpPr>
          <p:cNvPr id="3" name="Content Placeholder 2">
            <a:extLst>
              <a:ext uri="{FF2B5EF4-FFF2-40B4-BE49-F238E27FC236}">
                <a16:creationId xmlns:a16="http://schemas.microsoft.com/office/drawing/2014/main" id="{DCF5DCB7-BF35-4363-BCDA-EEED3C71D8DE}"/>
              </a:ext>
            </a:extLst>
          </p:cNvPr>
          <p:cNvSpPr>
            <a:spLocks noGrp="1"/>
          </p:cNvSpPr>
          <p:nvPr>
            <p:ph idx="1"/>
          </p:nvPr>
        </p:nvSpPr>
        <p:spPr>
          <a:xfrm>
            <a:off x="1154953" y="2603499"/>
            <a:ext cx="10394895" cy="1169511"/>
          </a:xfrm>
        </p:spPr>
        <p:txBody>
          <a:bodyPr>
            <a:normAutofit/>
          </a:bodyPr>
          <a:lstStyle/>
          <a:p>
            <a:pPr marL="0" indent="0">
              <a:buNone/>
            </a:pPr>
            <a:r>
              <a:rPr lang="en-US" dirty="0"/>
              <a:t>Once the two </a:t>
            </a:r>
            <a:r>
              <a:rPr lang="en-US" dirty="0" err="1"/>
              <a:t>dataframes</a:t>
            </a:r>
            <a:r>
              <a:rPr lang="en-US" dirty="0"/>
              <a:t> are ready, then using folium library, 3 maps are generated:</a:t>
            </a:r>
          </a:p>
          <a:p>
            <a:pPr lvl="0">
              <a:buFont typeface="+mj-lt"/>
              <a:buAutoNum type="arabicPeriod"/>
            </a:pPr>
            <a:r>
              <a:rPr lang="en-US" dirty="0"/>
              <a:t>with Marrakech Hotel as a green circle surrounded by smaller blue circles denoting Indian restaurants</a:t>
            </a:r>
          </a:p>
          <a:p>
            <a:pPr lvl="0">
              <a:buFont typeface="+mj-lt"/>
              <a:buAutoNum type="arabicPeriod"/>
            </a:pPr>
            <a:endParaRPr lang="en-US" dirty="0"/>
          </a:p>
          <a:p>
            <a:pPr lvl="0">
              <a:buFont typeface="+mj-lt"/>
              <a:buAutoNum type="arabicPeriod"/>
            </a:pPr>
            <a:endParaRPr lang="en-US" dirty="0"/>
          </a:p>
          <a:p>
            <a:endParaRPr lang="en-IN" dirty="0"/>
          </a:p>
        </p:txBody>
      </p:sp>
      <p:pic>
        <p:nvPicPr>
          <p:cNvPr id="7" name="Picture 6">
            <a:extLst>
              <a:ext uri="{FF2B5EF4-FFF2-40B4-BE49-F238E27FC236}">
                <a16:creationId xmlns:a16="http://schemas.microsoft.com/office/drawing/2014/main" id="{4EDD3CAC-44D0-474F-AA1D-E3A58CC6FA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4221" y="3737499"/>
            <a:ext cx="5034626" cy="2831977"/>
          </a:xfrm>
          <a:prstGeom prst="rect">
            <a:avLst/>
          </a:prstGeom>
        </p:spPr>
      </p:pic>
    </p:spTree>
    <p:extLst>
      <p:ext uri="{BB962C8B-B14F-4D97-AF65-F5344CB8AC3E}">
        <p14:creationId xmlns:p14="http://schemas.microsoft.com/office/powerpoint/2010/main" val="4080941083"/>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7607B-5E7A-411A-890C-0117BFEA0F27}"/>
              </a:ext>
            </a:extLst>
          </p:cNvPr>
          <p:cNvSpPr>
            <a:spLocks noGrp="1"/>
          </p:cNvSpPr>
          <p:nvPr>
            <p:ph type="title"/>
          </p:nvPr>
        </p:nvSpPr>
        <p:spPr/>
        <p:txBody>
          <a:bodyPr/>
          <a:lstStyle/>
          <a:p>
            <a:r>
              <a:rPr lang="en-US" dirty="0"/>
              <a:t>METHODOLOGY   </a:t>
            </a:r>
            <a:r>
              <a:rPr lang="en-US" dirty="0" err="1"/>
              <a:t>Contd</a:t>
            </a:r>
            <a:r>
              <a:rPr lang="en-US" dirty="0"/>
              <a:t>…..</a:t>
            </a:r>
            <a:endParaRPr lang="en-IN" dirty="0"/>
          </a:p>
        </p:txBody>
      </p:sp>
      <p:sp>
        <p:nvSpPr>
          <p:cNvPr id="3" name="Content Placeholder 2">
            <a:extLst>
              <a:ext uri="{FF2B5EF4-FFF2-40B4-BE49-F238E27FC236}">
                <a16:creationId xmlns:a16="http://schemas.microsoft.com/office/drawing/2014/main" id="{F63B54E8-E9C3-444E-B35E-753EC8E120CF}"/>
              </a:ext>
            </a:extLst>
          </p:cNvPr>
          <p:cNvSpPr>
            <a:spLocks noGrp="1"/>
          </p:cNvSpPr>
          <p:nvPr>
            <p:ph idx="1"/>
          </p:nvPr>
        </p:nvSpPr>
        <p:spPr>
          <a:xfrm>
            <a:off x="1154954" y="2603500"/>
            <a:ext cx="9995399" cy="706964"/>
          </a:xfrm>
        </p:spPr>
        <p:txBody>
          <a:bodyPr/>
          <a:lstStyle/>
          <a:p>
            <a:r>
              <a:rPr lang="en-US" dirty="0"/>
              <a:t>with Marrakech Hotel as a green circle surrounded by bigger red circles denoting Art/History Museums.</a:t>
            </a:r>
          </a:p>
          <a:p>
            <a:endParaRPr lang="en-IN" dirty="0"/>
          </a:p>
        </p:txBody>
      </p:sp>
      <p:pic>
        <p:nvPicPr>
          <p:cNvPr id="5" name="Picture 4">
            <a:extLst>
              <a:ext uri="{FF2B5EF4-FFF2-40B4-BE49-F238E27FC236}">
                <a16:creationId xmlns:a16="http://schemas.microsoft.com/office/drawing/2014/main" id="{CB16ABD5-4D48-4AA1-A30E-5B6DB1BEB4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4524" y="3312684"/>
            <a:ext cx="6010183" cy="3380728"/>
          </a:xfrm>
          <a:prstGeom prst="rect">
            <a:avLst/>
          </a:prstGeom>
        </p:spPr>
      </p:pic>
    </p:spTree>
    <p:extLst>
      <p:ext uri="{BB962C8B-B14F-4D97-AF65-F5344CB8AC3E}">
        <p14:creationId xmlns:p14="http://schemas.microsoft.com/office/powerpoint/2010/main" val="3760868723"/>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3DEDB-1AB0-40DE-9FD8-BE34D8D8148D}"/>
              </a:ext>
            </a:extLst>
          </p:cNvPr>
          <p:cNvSpPr>
            <a:spLocks noGrp="1"/>
          </p:cNvSpPr>
          <p:nvPr>
            <p:ph type="title"/>
          </p:nvPr>
        </p:nvSpPr>
        <p:spPr/>
        <p:txBody>
          <a:bodyPr/>
          <a:lstStyle/>
          <a:p>
            <a:r>
              <a:rPr lang="en-US" dirty="0"/>
              <a:t>METHODOLOGY           </a:t>
            </a:r>
            <a:r>
              <a:rPr lang="en-US" dirty="0" err="1"/>
              <a:t>Contd</a:t>
            </a:r>
            <a:r>
              <a:rPr lang="en-US" dirty="0"/>
              <a:t>……</a:t>
            </a:r>
            <a:endParaRPr lang="en-IN" dirty="0"/>
          </a:p>
        </p:txBody>
      </p:sp>
      <p:sp>
        <p:nvSpPr>
          <p:cNvPr id="3" name="Content Placeholder 2">
            <a:extLst>
              <a:ext uri="{FF2B5EF4-FFF2-40B4-BE49-F238E27FC236}">
                <a16:creationId xmlns:a16="http://schemas.microsoft.com/office/drawing/2014/main" id="{335CB321-4BB1-4733-BF34-75B72B42901A}"/>
              </a:ext>
            </a:extLst>
          </p:cNvPr>
          <p:cNvSpPr>
            <a:spLocks noGrp="1"/>
          </p:cNvSpPr>
          <p:nvPr>
            <p:ph idx="1"/>
          </p:nvPr>
        </p:nvSpPr>
        <p:spPr>
          <a:xfrm>
            <a:off x="1154954" y="2603500"/>
            <a:ext cx="9604782" cy="956446"/>
          </a:xfrm>
        </p:spPr>
        <p:txBody>
          <a:bodyPr/>
          <a:lstStyle/>
          <a:p>
            <a:pPr marL="0" indent="0">
              <a:buNone/>
            </a:pPr>
            <a:r>
              <a:rPr lang="en-US" dirty="0"/>
              <a:t>with Marrakech Hotel as a green circle surrounded by smaller blue circles denoting Indian restaurants and bigger red circles denoting Art/History Museums.</a:t>
            </a:r>
            <a:endParaRPr lang="en-IN" dirty="0"/>
          </a:p>
        </p:txBody>
      </p:sp>
      <p:pic>
        <p:nvPicPr>
          <p:cNvPr id="5" name="Picture 4">
            <a:extLst>
              <a:ext uri="{FF2B5EF4-FFF2-40B4-BE49-F238E27FC236}">
                <a16:creationId xmlns:a16="http://schemas.microsoft.com/office/drawing/2014/main" id="{EC63EA44-673E-4194-9E5B-44A92489EB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4740" y="3559946"/>
            <a:ext cx="5381840" cy="3027285"/>
          </a:xfrm>
          <a:prstGeom prst="rect">
            <a:avLst/>
          </a:prstGeom>
        </p:spPr>
      </p:pic>
    </p:spTree>
    <p:extLst>
      <p:ext uri="{BB962C8B-B14F-4D97-AF65-F5344CB8AC3E}">
        <p14:creationId xmlns:p14="http://schemas.microsoft.com/office/powerpoint/2010/main" val="2042074508"/>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45D38-11C3-4AB0-8041-7743B11DFDBA}"/>
              </a:ext>
            </a:extLst>
          </p:cNvPr>
          <p:cNvSpPr>
            <a:spLocks noGrp="1"/>
          </p:cNvSpPr>
          <p:nvPr>
            <p:ph type="title"/>
          </p:nvPr>
        </p:nvSpPr>
        <p:spPr/>
        <p:txBody>
          <a:bodyPr/>
          <a:lstStyle/>
          <a:p>
            <a:r>
              <a:rPr lang="en-US" dirty="0"/>
              <a:t>METHODOLOGY           </a:t>
            </a:r>
            <a:r>
              <a:rPr lang="en-US" dirty="0" err="1"/>
              <a:t>Contd</a:t>
            </a:r>
            <a:r>
              <a:rPr lang="en-US" dirty="0"/>
              <a:t>…..</a:t>
            </a:r>
            <a:endParaRPr lang="en-IN" dirty="0"/>
          </a:p>
        </p:txBody>
      </p:sp>
      <p:sp>
        <p:nvSpPr>
          <p:cNvPr id="3" name="Content Placeholder 2">
            <a:extLst>
              <a:ext uri="{FF2B5EF4-FFF2-40B4-BE49-F238E27FC236}">
                <a16:creationId xmlns:a16="http://schemas.microsoft.com/office/drawing/2014/main" id="{D33E9882-A1B0-444F-AA43-C9655C25CC36}"/>
              </a:ext>
            </a:extLst>
          </p:cNvPr>
          <p:cNvSpPr>
            <a:spLocks noGrp="1"/>
          </p:cNvSpPr>
          <p:nvPr>
            <p:ph idx="1"/>
          </p:nvPr>
        </p:nvSpPr>
        <p:spPr>
          <a:xfrm>
            <a:off x="1154954" y="3429000"/>
            <a:ext cx="8637116" cy="1666659"/>
          </a:xfrm>
        </p:spPr>
        <p:txBody>
          <a:bodyPr/>
          <a:lstStyle/>
          <a:p>
            <a:pPr marL="0" indent="0">
              <a:buNone/>
            </a:pPr>
            <a:r>
              <a:rPr lang="en-US" sz="3200" b="1" dirty="0"/>
              <a:t>Clustering</a:t>
            </a:r>
          </a:p>
          <a:p>
            <a:pPr marL="0" indent="0">
              <a:buNone/>
            </a:pPr>
            <a:r>
              <a:rPr lang="en-US" dirty="0"/>
              <a:t>Then we use </a:t>
            </a:r>
            <a:r>
              <a:rPr lang="en-US" b="1" dirty="0" err="1"/>
              <a:t>KMeans</a:t>
            </a:r>
            <a:r>
              <a:rPr lang="en-US" b="1" dirty="0"/>
              <a:t> Clustering method</a:t>
            </a:r>
            <a:r>
              <a:rPr lang="en-US" dirty="0"/>
              <a:t> to cluster the restaurants and museums into five clusters based on </a:t>
            </a:r>
            <a:r>
              <a:rPr lang="en-US" u="sng" dirty="0">
                <a:solidFill>
                  <a:schemeClr val="accent2"/>
                </a:solidFill>
              </a:rPr>
              <a:t>radial distances </a:t>
            </a:r>
            <a:r>
              <a:rPr lang="en-US" dirty="0"/>
              <a:t>from the Marrakech hotel where the concerned tourist is residing. </a:t>
            </a:r>
            <a:endParaRPr lang="en-IN" dirty="0"/>
          </a:p>
          <a:p>
            <a:pPr marL="0" indent="0">
              <a:buNone/>
            </a:pPr>
            <a:endParaRPr lang="en-IN" dirty="0"/>
          </a:p>
        </p:txBody>
      </p:sp>
    </p:spTree>
    <p:extLst>
      <p:ext uri="{BB962C8B-B14F-4D97-AF65-F5344CB8AC3E}">
        <p14:creationId xmlns:p14="http://schemas.microsoft.com/office/powerpoint/2010/main" val="4086321388"/>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310CF-2209-4E93-975E-7079FA19B162}"/>
              </a:ext>
            </a:extLst>
          </p:cNvPr>
          <p:cNvSpPr>
            <a:spLocks noGrp="1"/>
          </p:cNvSpPr>
          <p:nvPr>
            <p:ph type="title"/>
          </p:nvPr>
        </p:nvSpPr>
        <p:spPr/>
        <p:txBody>
          <a:bodyPr/>
          <a:lstStyle/>
          <a:p>
            <a:r>
              <a:rPr lang="en-US" dirty="0"/>
              <a:t>RESULT</a:t>
            </a:r>
            <a:endParaRPr lang="en-IN" dirty="0"/>
          </a:p>
        </p:txBody>
      </p:sp>
      <p:sp>
        <p:nvSpPr>
          <p:cNvPr id="3" name="Content Placeholder 2">
            <a:extLst>
              <a:ext uri="{FF2B5EF4-FFF2-40B4-BE49-F238E27FC236}">
                <a16:creationId xmlns:a16="http://schemas.microsoft.com/office/drawing/2014/main" id="{06780654-8118-4A25-B179-8CFABD213A2C}"/>
              </a:ext>
            </a:extLst>
          </p:cNvPr>
          <p:cNvSpPr>
            <a:spLocks noGrp="1"/>
          </p:cNvSpPr>
          <p:nvPr>
            <p:ph idx="1"/>
          </p:nvPr>
        </p:nvSpPr>
        <p:spPr>
          <a:xfrm>
            <a:off x="1154954" y="2603500"/>
            <a:ext cx="10164075" cy="3912710"/>
          </a:xfrm>
        </p:spPr>
        <p:txBody>
          <a:bodyPr/>
          <a:lstStyle/>
          <a:p>
            <a:pPr marL="0" indent="0">
              <a:buNone/>
            </a:pPr>
            <a:endParaRPr lang="en-US" b="1" dirty="0"/>
          </a:p>
          <a:p>
            <a:pPr marL="0" indent="0">
              <a:buNone/>
            </a:pPr>
            <a:r>
              <a:rPr lang="en-US" dirty="0"/>
              <a:t>A Final map of clustered group (</a:t>
            </a:r>
            <a:r>
              <a:rPr lang="en-US" i="1" dirty="0"/>
              <a:t>based on</a:t>
            </a:r>
            <a:r>
              <a:rPr lang="en-US" i="1" dirty="0">
                <a:solidFill>
                  <a:schemeClr val="accent2"/>
                </a:solidFill>
              </a:rPr>
              <a:t> </a:t>
            </a:r>
            <a:r>
              <a:rPr lang="en-US" b="1" i="1" u="sng" dirty="0">
                <a:solidFill>
                  <a:schemeClr val="accent2"/>
                </a:solidFill>
              </a:rPr>
              <a:t>radial </a:t>
            </a:r>
            <a:r>
              <a:rPr lang="en-US" b="1" i="1" u="sng" dirty="0">
                <a:solidFill>
                  <a:schemeClr val="accent1"/>
                </a:solidFill>
              </a:rPr>
              <a:t>distance</a:t>
            </a:r>
            <a:r>
              <a:rPr lang="en-US" b="1" i="1" u="sng" dirty="0"/>
              <a:t> </a:t>
            </a:r>
            <a:r>
              <a:rPr lang="en-US" i="1" dirty="0"/>
              <a:t>from Marrakech Hotel </a:t>
            </a:r>
            <a:r>
              <a:rPr lang="en-US" dirty="0"/>
              <a:t>)of Indian</a:t>
            </a:r>
          </a:p>
          <a:p>
            <a:pPr marL="0" indent="0">
              <a:buNone/>
            </a:pPr>
            <a:r>
              <a:rPr lang="en-US" dirty="0"/>
              <a:t> restaurants and Art/History Museums is displayed. The Indian restaurants as well as the </a:t>
            </a:r>
          </a:p>
          <a:p>
            <a:pPr marL="0" indent="0">
              <a:buNone/>
            </a:pPr>
            <a:r>
              <a:rPr lang="en-US" dirty="0"/>
              <a:t>Museums are color coded as per clusters which makes it easy for tourist to identify them. </a:t>
            </a:r>
          </a:p>
          <a:p>
            <a:pPr marL="0" indent="0">
              <a:buNone/>
            </a:pPr>
            <a:r>
              <a:rPr lang="en-US" dirty="0"/>
              <a:t>The pop label for each marker will also give the ratings and radial distance of the </a:t>
            </a:r>
          </a:p>
          <a:p>
            <a:pPr marL="0" indent="0">
              <a:buNone/>
            </a:pPr>
            <a:r>
              <a:rPr lang="en-US" dirty="0"/>
              <a:t>particular Indian restaurant and Museum. </a:t>
            </a:r>
            <a:endParaRPr lang="en-IN" dirty="0"/>
          </a:p>
          <a:p>
            <a:endParaRPr lang="en-IN" dirty="0"/>
          </a:p>
        </p:txBody>
      </p:sp>
    </p:spTree>
    <p:extLst>
      <p:ext uri="{BB962C8B-B14F-4D97-AF65-F5344CB8AC3E}">
        <p14:creationId xmlns:p14="http://schemas.microsoft.com/office/powerpoint/2010/main" val="2569686274"/>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E6F31-A006-43D3-9063-AD1A27494CE7}"/>
              </a:ext>
            </a:extLst>
          </p:cNvPr>
          <p:cNvSpPr>
            <a:spLocks noGrp="1"/>
          </p:cNvSpPr>
          <p:nvPr>
            <p:ph type="title"/>
          </p:nvPr>
        </p:nvSpPr>
        <p:spPr/>
        <p:txBody>
          <a:bodyPr/>
          <a:lstStyle/>
          <a:p>
            <a:r>
              <a:rPr lang="en-US" dirty="0"/>
              <a:t>RESULT                          </a:t>
            </a:r>
            <a:r>
              <a:rPr lang="en-US" dirty="0" err="1"/>
              <a:t>Contd</a:t>
            </a:r>
            <a:r>
              <a:rPr lang="en-US" dirty="0"/>
              <a:t>……..</a:t>
            </a:r>
            <a:endParaRPr lang="en-IN" dirty="0"/>
          </a:p>
        </p:txBody>
      </p:sp>
      <p:pic>
        <p:nvPicPr>
          <p:cNvPr id="5" name="Content Placeholder 4">
            <a:extLst>
              <a:ext uri="{FF2B5EF4-FFF2-40B4-BE49-F238E27FC236}">
                <a16:creationId xmlns:a16="http://schemas.microsoft.com/office/drawing/2014/main" id="{44982E94-0BAD-4AE0-B2A4-94805A69F8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30641" y="2378047"/>
            <a:ext cx="7688062" cy="4324535"/>
          </a:xfrm>
        </p:spPr>
      </p:pic>
    </p:spTree>
    <p:extLst>
      <p:ext uri="{BB962C8B-B14F-4D97-AF65-F5344CB8AC3E}">
        <p14:creationId xmlns:p14="http://schemas.microsoft.com/office/powerpoint/2010/main" val="3882776637"/>
      </p:ext>
    </p:extLst>
  </p:cSld>
  <p:clrMapOvr>
    <a:masterClrMapping/>
  </p:clrMapOvr>
  <p:transition spd="slow">
    <p:cover/>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0</TotalTime>
  <Words>462</Words>
  <Application>Microsoft Office PowerPoint</Application>
  <PresentationFormat>Widescreen</PresentationFormat>
  <Paragraphs>38</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Century Gothic</vt:lpstr>
      <vt:lpstr>Wingdings</vt:lpstr>
      <vt:lpstr>Wingdings 3</vt:lpstr>
      <vt:lpstr>Ion Boardroom</vt:lpstr>
      <vt:lpstr>CAPSTONE PROJECT</vt:lpstr>
      <vt:lpstr>INTRODUCTION</vt:lpstr>
      <vt:lpstr>DATA SOURCING AND CLEANING </vt:lpstr>
      <vt:lpstr>METHODOLOGY</vt:lpstr>
      <vt:lpstr>METHODOLOGY   Contd…..</vt:lpstr>
      <vt:lpstr>METHODOLOGY           Contd……</vt:lpstr>
      <vt:lpstr>METHODOLOGY           Contd…..</vt:lpstr>
      <vt:lpstr>RESULT</vt:lpstr>
      <vt:lpstr>RESULT                          Contd……..</vt:lpstr>
      <vt:lpstr>DISCUSSION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Chitra Ajay Krishnan</dc:creator>
  <cp:lastModifiedBy>Chitra Ajay Krishnan</cp:lastModifiedBy>
  <cp:revision>8</cp:revision>
  <dcterms:created xsi:type="dcterms:W3CDTF">2019-04-23T09:12:23Z</dcterms:created>
  <dcterms:modified xsi:type="dcterms:W3CDTF">2019-04-23T11:26:03Z</dcterms:modified>
</cp:coreProperties>
</file>

<file path=docProps/thumbnail.jpeg>
</file>